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105" d="100"/>
          <a:sy n="105" d="100"/>
        </p:scale>
        <p:origin x="17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93FEE25-AA5B-4E09-8726-86B0E932C229}" type="datetimeFigureOut">
              <a:rPr lang="de-DE" smtClean="0"/>
              <a:t>24.05.2019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344017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3FEE25-AA5B-4E09-8726-86B0E932C229}" type="datetimeFigureOut">
              <a:rPr lang="de-DE" smtClean="0"/>
              <a:t>24.05.2019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359147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3FEE25-AA5B-4E09-8726-86B0E932C229}" type="datetimeFigureOut">
              <a:rPr lang="de-DE" smtClean="0"/>
              <a:t>24.05.2019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268006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3FEE25-AA5B-4E09-8726-86B0E932C229}" type="datetimeFigureOut">
              <a:rPr lang="de-DE" smtClean="0"/>
              <a:t>24.05.2019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33183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93FEE25-AA5B-4E09-8726-86B0E932C229}" type="datetimeFigureOut">
              <a:rPr lang="de-DE" smtClean="0"/>
              <a:t>24.05.2019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240390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93FEE25-AA5B-4E09-8726-86B0E932C229}" type="datetimeFigureOut">
              <a:rPr lang="de-DE" smtClean="0"/>
              <a:t>24.05.2019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19311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93FEE25-AA5B-4E09-8726-86B0E932C229}" type="datetimeFigureOut">
              <a:rPr lang="de-DE" smtClean="0"/>
              <a:t>24.05.2019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257701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93FEE25-AA5B-4E09-8726-86B0E932C229}" type="datetimeFigureOut">
              <a:rPr lang="de-DE" smtClean="0"/>
              <a:t>24.05.2019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162433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93FEE25-AA5B-4E09-8726-86B0E932C229}" type="datetimeFigureOut">
              <a:rPr lang="de-DE" smtClean="0"/>
              <a:t>24.05.2019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215601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93FEE25-AA5B-4E09-8726-86B0E932C229}" type="datetimeFigureOut">
              <a:rPr lang="de-DE" smtClean="0"/>
              <a:t>24.05.2019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150470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93FEE25-AA5B-4E09-8726-86B0E932C229}" type="datetimeFigureOut">
              <a:rPr lang="de-DE" smtClean="0"/>
              <a:t>24.05.2019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8B5973-44E0-453E-AD2D-891599F1D448}" type="slidenum">
              <a:rPr lang="de-DE" smtClean="0"/>
              <a:t>‹Nr.›</a:t>
            </a:fld>
            <a:endParaRPr lang="de-DE"/>
          </a:p>
        </p:txBody>
      </p:sp>
    </p:spTree>
    <p:extLst>
      <p:ext uri="{BB962C8B-B14F-4D97-AF65-F5344CB8AC3E}">
        <p14:creationId xmlns:p14="http://schemas.microsoft.com/office/powerpoint/2010/main" val="324653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FEE25-AA5B-4E09-8726-86B0E932C229}" type="datetimeFigureOut">
              <a:rPr lang="de-DE" smtClean="0"/>
              <a:t>24.05.2019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B5973-44E0-453E-AD2D-891599F1D448}" type="slidenum">
              <a:rPr lang="de-DE" smtClean="0"/>
              <a:t>‹Nr.›</a:t>
            </a:fld>
            <a:endParaRPr lang="de-DE"/>
          </a:p>
        </p:txBody>
      </p:sp>
    </p:spTree>
    <p:extLst>
      <p:ext uri="{BB962C8B-B14F-4D97-AF65-F5344CB8AC3E}">
        <p14:creationId xmlns:p14="http://schemas.microsoft.com/office/powerpoint/2010/main" val="376249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heidelberg24.de/region/eberbach-heidelberg-unfall-mit-schulbus-busfahrer-akzeptiert-strafbefehl-10040497.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ocstop.eu/index.php?id=42"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uni-bonn.de/neues/195-201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VD\FUEGR\FUEGR.PPMAZ\Schäfer\Hellwachmit80kmh\Pressekonferenz\Facebook\Die_10_Regel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7385054" cy="1831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Hellwachmit80kmh\Pressekonferenz\Facebook\Max Achtz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195" y="3429000"/>
            <a:ext cx="238650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2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Ein Muss in jedem Fahrer-Handbuch :</a:t>
            </a:r>
            <a:br>
              <a:rPr lang="de-DE" sz="3200" dirty="0"/>
            </a:br>
            <a:r>
              <a:rPr lang="de-DE" sz="3200" dirty="0"/>
              <a:t>Max Achtzig Regel Nr. 8</a:t>
            </a:r>
          </a:p>
        </p:txBody>
      </p:sp>
      <p:sp>
        <p:nvSpPr>
          <p:cNvPr id="6" name="Inhaltsplatzhalter 5"/>
          <p:cNvSpPr>
            <a:spLocks noGrp="1"/>
          </p:cNvSpPr>
          <p:nvPr>
            <p:ph sz="half" idx="2"/>
          </p:nvPr>
        </p:nvSpPr>
        <p:spPr>
          <a:xfrm>
            <a:off x="4695106" y="1988840"/>
            <a:ext cx="4269382" cy="3384376"/>
          </a:xfrm>
        </p:spPr>
        <p:txBody>
          <a:bodyPr>
            <a:normAutofit/>
          </a:bodyPr>
          <a:lstStyle/>
          <a:p>
            <a:pPr marL="0" indent="0">
              <a:buNone/>
            </a:pPr>
            <a:r>
              <a:rPr lang="de-DE" dirty="0"/>
              <a:t>Eigentlich nicht zu glauben und doch kommt es immer wieder vor.</a:t>
            </a:r>
          </a:p>
          <a:p>
            <a:pPr marL="0" indent="0">
              <a:buNone/>
            </a:pPr>
            <a:r>
              <a:rPr lang="de-DE" dirty="0"/>
              <a:t>Du bist nicht nur abgelenkt, sondern auch in der Bewegung eingeschränkt.</a:t>
            </a:r>
          </a:p>
          <a:p>
            <a:pPr marL="0" indent="0">
              <a:buNone/>
            </a:pPr>
            <a:r>
              <a:rPr lang="de-DE" b="1" i="1" dirty="0"/>
              <a:t>Max</a:t>
            </a:r>
            <a:r>
              <a:rPr lang="de-DE" dirty="0"/>
              <a:t> rät: “Lass es“!</a:t>
            </a:r>
          </a:p>
          <a:p>
            <a:pPr marL="0" indent="0">
              <a:buNone/>
            </a:pPr>
            <a:endParaRPr lang="de-DE"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801" y="2132856"/>
            <a:ext cx="4300999" cy="326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68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188640"/>
            <a:ext cx="8229600" cy="1143000"/>
          </a:xfrm>
        </p:spPr>
        <p:txBody>
          <a:bodyPr>
            <a:normAutofit/>
          </a:bodyPr>
          <a:lstStyle/>
          <a:p>
            <a:r>
              <a:rPr lang="de-DE" sz="3200" dirty="0"/>
              <a:t>Ein Muss in jedem Fahrer-Handbuch:</a:t>
            </a:r>
            <a:br>
              <a:rPr lang="de-DE" sz="3200" dirty="0"/>
            </a:br>
            <a:r>
              <a:rPr lang="de-DE" sz="3200" dirty="0"/>
              <a:t>Max Achtzig Regel Nr. 9</a:t>
            </a:r>
          </a:p>
        </p:txBody>
      </p:sp>
      <p:sp>
        <p:nvSpPr>
          <p:cNvPr id="6" name="Inhaltsplatzhalter 5"/>
          <p:cNvSpPr>
            <a:spLocks noGrp="1"/>
          </p:cNvSpPr>
          <p:nvPr>
            <p:ph sz="half" idx="2"/>
          </p:nvPr>
        </p:nvSpPr>
        <p:spPr>
          <a:xfrm>
            <a:off x="4648200" y="1844824"/>
            <a:ext cx="4495800" cy="4281339"/>
          </a:xfrm>
        </p:spPr>
        <p:txBody>
          <a:bodyPr>
            <a:normAutofit fontScale="85000" lnSpcReduction="10000"/>
          </a:bodyPr>
          <a:lstStyle/>
          <a:p>
            <a:pPr marL="0" indent="0">
              <a:buNone/>
            </a:pPr>
            <a:r>
              <a:rPr lang="de-DE" dirty="0"/>
              <a:t>Fällt Dir etwas aus der Hand, greifst Du reflexartig danach.</a:t>
            </a:r>
          </a:p>
          <a:p>
            <a:pPr marL="0" indent="0">
              <a:buNone/>
            </a:pPr>
            <a:r>
              <a:rPr lang="de-DE" dirty="0"/>
              <a:t>Also, nimm beim Fahren erst gar nichts zwischen die Finger.</a:t>
            </a:r>
          </a:p>
          <a:p>
            <a:pPr marL="0" indent="0">
              <a:buNone/>
            </a:pPr>
            <a:r>
              <a:rPr lang="de-DE" dirty="0"/>
              <a:t>Bsp.: „Augenblicksversagen“ eines Busfahrers führt zu 43 verletzten Kindern und Jugendlichen. </a:t>
            </a:r>
          </a:p>
          <a:p>
            <a:pPr marL="0" indent="0">
              <a:buNone/>
            </a:pPr>
            <a:r>
              <a:rPr lang="de-DE" dirty="0">
                <a:hlinkClick r:id="rId2"/>
              </a:rPr>
              <a:t>https://www.heidelberg24.de/region/eberbach-heidelberg-unfall-mit-schulbus-busfahrer-akzeptiert-strafbefehl-10040497.html</a:t>
            </a:r>
            <a:endParaRPr lang="de-DE" dirty="0"/>
          </a:p>
        </p:txBody>
      </p:sp>
      <p:pic>
        <p:nvPicPr>
          <p:cNvPr id="2050" name="Picture 2" descr="P:\VD\FUEGR\FUEGR.PPMAZ\Schäfer\Hellwachmit80kmh\Pressekonferenz\Facebook\Regel 9.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10351" y="2132856"/>
            <a:ext cx="4285449" cy="327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4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67651" y="116632"/>
            <a:ext cx="8229600" cy="1143000"/>
          </a:xfrm>
        </p:spPr>
        <p:txBody>
          <a:bodyPr>
            <a:normAutofit/>
          </a:bodyPr>
          <a:lstStyle/>
          <a:p>
            <a:r>
              <a:rPr lang="de-DE" sz="3200" dirty="0"/>
              <a:t>Eine Frage der Berufskraftfahrer-Ehre:</a:t>
            </a:r>
            <a:br>
              <a:rPr lang="de-DE" sz="3200" dirty="0"/>
            </a:br>
            <a:r>
              <a:rPr lang="de-DE" sz="3200" dirty="0"/>
              <a:t>Max Achtzig Regel Nr. 10</a:t>
            </a:r>
          </a:p>
        </p:txBody>
      </p:sp>
      <p:pic>
        <p:nvPicPr>
          <p:cNvPr id="12" name="Picture 5" descr="P:\VD\FUEGR\FUEGR.PPMAZ\Schäfer\Hellwachmit80kmh\Pressekonferenz\Facebook\Regel 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88" y="1253877"/>
            <a:ext cx="8639380" cy="3818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55575" y="5085619"/>
            <a:ext cx="7531805" cy="1661993"/>
          </a:xfrm>
          <a:prstGeom prst="rect">
            <a:avLst/>
          </a:prstGeom>
          <a:noFill/>
        </p:spPr>
        <p:txBody>
          <a:bodyPr wrap="none" rtlCol="0">
            <a:spAutoFit/>
          </a:bodyPr>
          <a:lstStyle/>
          <a:p>
            <a:r>
              <a:rPr lang="de-DE" sz="2000" dirty="0"/>
              <a:t>Deshalb gehe mit guten Beispiel voran und halte dich an diese Regeln.</a:t>
            </a:r>
          </a:p>
          <a:p>
            <a:r>
              <a:rPr lang="de-DE" sz="2000" dirty="0"/>
              <a:t>Max Achtzig und alle Verkehrsteilnehmer werden es Dir danken.</a:t>
            </a:r>
          </a:p>
          <a:p>
            <a:endParaRPr lang="de-DE" sz="900" dirty="0"/>
          </a:p>
          <a:p>
            <a:r>
              <a:rPr lang="de-DE" sz="2000" dirty="0"/>
              <a:t>Weiterhin gute und unfallfreie Fahrt wünscht Dir</a:t>
            </a:r>
          </a:p>
          <a:p>
            <a:endParaRPr lang="de-DE" sz="900" dirty="0"/>
          </a:p>
          <a:p>
            <a:r>
              <a:rPr lang="de-DE" sz="2400" b="1" i="1" dirty="0"/>
              <a:t>Dein Max</a:t>
            </a:r>
          </a:p>
        </p:txBody>
      </p:sp>
    </p:spTree>
    <p:extLst>
      <p:ext uri="{BB962C8B-B14F-4D97-AF65-F5344CB8AC3E}">
        <p14:creationId xmlns:p14="http://schemas.microsoft.com/office/powerpoint/2010/main" val="189306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1691680" y="1340768"/>
            <a:ext cx="5616624" cy="653102"/>
          </a:xfrm>
        </p:spPr>
        <p:txBody>
          <a:bodyPr>
            <a:normAutofit/>
          </a:bodyPr>
          <a:lstStyle/>
          <a:p>
            <a:pPr algn="l"/>
            <a:r>
              <a:rPr lang="de-DE" sz="2800" dirty="0">
                <a:solidFill>
                  <a:schemeClr val="tx1"/>
                </a:solidFill>
              </a:rPr>
              <a:t>Erarbeitet und in Szene gesetzt von:</a:t>
            </a:r>
          </a:p>
        </p:txBody>
      </p:sp>
      <p:sp>
        <p:nvSpPr>
          <p:cNvPr id="3" name="Rechteck 2"/>
          <p:cNvSpPr/>
          <p:nvPr/>
        </p:nvSpPr>
        <p:spPr>
          <a:xfrm>
            <a:off x="431540" y="5733256"/>
            <a:ext cx="5256584" cy="769441"/>
          </a:xfrm>
          <a:prstGeom prst="rect">
            <a:avLst/>
          </a:prstGeom>
        </p:spPr>
        <p:txBody>
          <a:bodyPr wrap="square">
            <a:spAutoFit/>
          </a:bodyPr>
          <a:lstStyle/>
          <a:p>
            <a:r>
              <a:rPr lang="de-DE" sz="1100" dirty="0"/>
              <a:t>Hellwach mit 80 km/h e.V., Sitz Mannheim, Vereinsregister Nr. VR 702459, Gerichtsstand ist Mannheim, Vorstandschaft: 1. Vorsitzender Konrad Fischer, </a:t>
            </a:r>
            <a:r>
              <a:rPr lang="de-DE" sz="1100" dirty="0" err="1"/>
              <a:t>stv</a:t>
            </a:r>
            <a:r>
              <a:rPr lang="de-DE" sz="1100" dirty="0"/>
              <a:t>. Vors. Roland Koch, Schatzmeister u. Schriftführer Dieter Schäfer, Bankverbindung: VR Bank Rhein-Neckar, IBAN: DE34 6709 0000 0094 5834 03, BIC: GENODE61MA2</a:t>
            </a:r>
          </a:p>
        </p:txBody>
      </p:sp>
      <p:sp>
        <p:nvSpPr>
          <p:cNvPr id="5" name="Textfeld 4"/>
          <p:cNvSpPr txBox="1"/>
          <p:nvPr/>
        </p:nvSpPr>
        <p:spPr>
          <a:xfrm>
            <a:off x="6444208" y="5741987"/>
            <a:ext cx="2448272" cy="938719"/>
          </a:xfrm>
          <a:prstGeom prst="rect">
            <a:avLst/>
          </a:prstGeom>
          <a:noFill/>
        </p:spPr>
        <p:txBody>
          <a:bodyPr wrap="square" rtlCol="0">
            <a:spAutoFit/>
          </a:bodyPr>
          <a:lstStyle/>
          <a:p>
            <a:r>
              <a:rPr lang="de-DE" sz="1100" dirty="0"/>
              <a:t>Postanschrift:</a:t>
            </a:r>
          </a:p>
          <a:p>
            <a:r>
              <a:rPr lang="de-DE" sz="1100" dirty="0" err="1"/>
              <a:t>Augustaanlage</a:t>
            </a:r>
            <a:r>
              <a:rPr lang="de-DE" sz="1100" dirty="0"/>
              <a:t> 66</a:t>
            </a:r>
          </a:p>
          <a:p>
            <a:r>
              <a:rPr lang="de-DE" sz="1100" dirty="0"/>
              <a:t>(Geschäftsräume der Mannheimer</a:t>
            </a:r>
          </a:p>
          <a:p>
            <a:r>
              <a:rPr lang="de-DE" sz="1100" dirty="0"/>
              <a:t>Versicherung)</a:t>
            </a:r>
          </a:p>
          <a:p>
            <a:r>
              <a:rPr lang="de-DE" sz="1100" dirty="0"/>
              <a:t>68165 Mannheim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526558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83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nrad.Fischer\Documents\Hellwach mit 80kmh\Logos\Max_Achtzig_LK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24" y="1196752"/>
            <a:ext cx="3227879" cy="4697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789482" y="419497"/>
            <a:ext cx="5197961" cy="6463308"/>
          </a:xfrm>
          <a:prstGeom prst="rect">
            <a:avLst/>
          </a:prstGeom>
          <a:noFill/>
        </p:spPr>
        <p:txBody>
          <a:bodyPr wrap="none" rtlCol="0">
            <a:spAutoFit/>
          </a:bodyPr>
          <a:lstStyle/>
          <a:p>
            <a:r>
              <a:rPr lang="de-DE" dirty="0"/>
              <a:t>Hallo Kolleginnen und Kollegen!</a:t>
            </a:r>
          </a:p>
          <a:p>
            <a:r>
              <a:rPr lang="de-DE" dirty="0"/>
              <a:t> </a:t>
            </a:r>
          </a:p>
          <a:p>
            <a:r>
              <a:rPr lang="de-DE" dirty="0"/>
              <a:t>Wir, die Kraftfahrer im gewerblichen Güter-</a:t>
            </a:r>
          </a:p>
          <a:p>
            <a:r>
              <a:rPr lang="de-DE" dirty="0"/>
              <a:t>verkehr sind das Verbindungsglied zwischen</a:t>
            </a:r>
          </a:p>
          <a:p>
            <a:r>
              <a:rPr lang="de-DE" dirty="0"/>
              <a:t>Wirtschaft und Konsumenten.</a:t>
            </a:r>
          </a:p>
          <a:p>
            <a:endParaRPr lang="de-DE" dirty="0"/>
          </a:p>
          <a:p>
            <a:r>
              <a:rPr lang="de-DE" b="1" i="1" dirty="0"/>
              <a:t>Ohne uns geht nichts !</a:t>
            </a:r>
          </a:p>
          <a:p>
            <a:endParaRPr lang="de-DE" dirty="0"/>
          </a:p>
          <a:p>
            <a:r>
              <a:rPr lang="de-DE" dirty="0"/>
              <a:t>Darauf können wir alle stolz sein und deswegen sollte</a:t>
            </a:r>
          </a:p>
          <a:p>
            <a:r>
              <a:rPr lang="de-DE" dirty="0"/>
              <a:t>man uns immer mit Respekt und Wertschätzung</a:t>
            </a:r>
          </a:p>
          <a:p>
            <a:r>
              <a:rPr lang="de-DE" dirty="0"/>
              <a:t>begegnen.</a:t>
            </a:r>
          </a:p>
          <a:p>
            <a:endParaRPr lang="de-DE" dirty="0"/>
          </a:p>
          <a:p>
            <a:r>
              <a:rPr lang="de-DE" dirty="0"/>
              <a:t>Aber das verpflichtet uns auch im Straßenverkehr</a:t>
            </a:r>
          </a:p>
          <a:p>
            <a:r>
              <a:rPr lang="de-DE" dirty="0"/>
              <a:t>Verhaltensregeln einzuhalten!</a:t>
            </a:r>
          </a:p>
          <a:p>
            <a:endParaRPr lang="de-DE" dirty="0"/>
          </a:p>
          <a:p>
            <a:r>
              <a:rPr lang="de-DE" dirty="0"/>
              <a:t>Schaut sie euch an, und Hand </a:t>
            </a:r>
            <a:r>
              <a:rPr lang="de-DE" dirty="0" err="1"/>
              <a:t>auf‘s</a:t>
            </a:r>
            <a:r>
              <a:rPr lang="de-DE" dirty="0"/>
              <a:t> Herz, haltet Ihr</a:t>
            </a:r>
          </a:p>
          <a:p>
            <a:r>
              <a:rPr lang="de-DE" dirty="0"/>
              <a:t>sie immer ein?</a:t>
            </a:r>
          </a:p>
          <a:p>
            <a:endParaRPr lang="de-DE" dirty="0"/>
          </a:p>
          <a:p>
            <a:r>
              <a:rPr lang="de-DE" dirty="0"/>
              <a:t>Wünsche Euch weiterhin gute und vor allen Dingen</a:t>
            </a:r>
          </a:p>
          <a:p>
            <a:r>
              <a:rPr lang="de-DE" dirty="0"/>
              <a:t>unfallfreie Fahrt.</a:t>
            </a:r>
          </a:p>
          <a:p>
            <a:endParaRPr lang="de-DE" dirty="0"/>
          </a:p>
          <a:p>
            <a:r>
              <a:rPr lang="de-DE" dirty="0"/>
              <a:t>Eurer Max </a:t>
            </a:r>
          </a:p>
          <a:p>
            <a:endParaRPr lang="de-DE" dirty="0"/>
          </a:p>
        </p:txBody>
      </p:sp>
    </p:spTree>
    <p:extLst>
      <p:ext uri="{BB962C8B-B14F-4D97-AF65-F5344CB8AC3E}">
        <p14:creationId xmlns:p14="http://schemas.microsoft.com/office/powerpoint/2010/main" val="346710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404664"/>
            <a:ext cx="8229600" cy="1143000"/>
          </a:xfrm>
        </p:spPr>
        <p:txBody>
          <a:bodyPr>
            <a:normAutofit/>
          </a:bodyPr>
          <a:lstStyle/>
          <a:p>
            <a:r>
              <a:rPr lang="de-DE" sz="3200" dirty="0"/>
              <a:t>Ein Muss in jedem Fahrer-Handbuch:</a:t>
            </a:r>
            <a:br>
              <a:rPr lang="de-DE" sz="3200" dirty="0"/>
            </a:br>
            <a:r>
              <a:rPr lang="de-DE" sz="3200" dirty="0"/>
              <a:t>Max Achtzig Regel Nr. 1</a:t>
            </a:r>
          </a:p>
        </p:txBody>
      </p:sp>
      <p:sp>
        <p:nvSpPr>
          <p:cNvPr id="6" name="Inhaltsplatzhalter 5"/>
          <p:cNvSpPr>
            <a:spLocks noGrp="1"/>
          </p:cNvSpPr>
          <p:nvPr>
            <p:ph sz="half" idx="2"/>
          </p:nvPr>
        </p:nvSpPr>
        <p:spPr>
          <a:xfrm>
            <a:off x="5004048" y="2060848"/>
            <a:ext cx="4038600" cy="3888432"/>
          </a:xfrm>
        </p:spPr>
        <p:txBody>
          <a:bodyPr>
            <a:normAutofit/>
          </a:bodyPr>
          <a:lstStyle/>
          <a:p>
            <a:pPr marL="0" indent="0">
              <a:buNone/>
            </a:pPr>
            <a:r>
              <a:rPr lang="de-DE" sz="2400" dirty="0"/>
              <a:t>Das menschliche Gehirn ist kein Computer. Es kann sich immer nur richtig auf eine Sache konzentrieren. Findet Euren eigenen Weg, los zu lassen und zu entspannen. Wichtige Tipps findet Ihr auf der Seite von </a:t>
            </a:r>
            <a:r>
              <a:rPr lang="de-DE" sz="2400" dirty="0" err="1"/>
              <a:t>doc</a:t>
            </a:r>
            <a:r>
              <a:rPr lang="de-DE" sz="2400" dirty="0"/>
              <a:t> </a:t>
            </a:r>
            <a:r>
              <a:rPr lang="de-DE" sz="2400" dirty="0" err="1"/>
              <a:t>stop</a:t>
            </a:r>
            <a:r>
              <a:rPr lang="de-DE" sz="2400" dirty="0"/>
              <a:t> </a:t>
            </a:r>
            <a:r>
              <a:rPr lang="de-DE" sz="2400" dirty="0" err="1"/>
              <a:t>eu</a:t>
            </a:r>
            <a:r>
              <a:rPr lang="de-DE" sz="2400" dirty="0"/>
              <a:t>. </a:t>
            </a:r>
            <a:r>
              <a:rPr lang="de-DE" sz="2400" u="sng" dirty="0">
                <a:hlinkClick r:id="rId2"/>
              </a:rPr>
              <a:t>https://www.docstop.eu/index.php?id=42</a:t>
            </a:r>
            <a:r>
              <a:rPr lang="de-DE" sz="2400" u="sng" dirty="0"/>
              <a:t> </a:t>
            </a:r>
            <a:endParaRPr lang="de-DE" sz="2400" dirty="0"/>
          </a:p>
        </p:txBody>
      </p:sp>
      <p:pic>
        <p:nvPicPr>
          <p:cNvPr id="2050" name="Picture 2" descr="P:\VD\FUEGR\FUEGR.PPMAZ\Schäfer\Hellwachmit80kmh\Pressekonferenz\Facebook\Regel 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4392488" cy="33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4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Ein Muss in jedem Fahrer-Handbuch :</a:t>
            </a:r>
            <a:br>
              <a:rPr lang="de-DE" sz="3200" dirty="0"/>
            </a:br>
            <a:r>
              <a:rPr lang="de-DE" sz="3200" dirty="0"/>
              <a:t>Max Achtzig Regel Nr. 2</a:t>
            </a:r>
          </a:p>
        </p:txBody>
      </p:sp>
      <p:sp>
        <p:nvSpPr>
          <p:cNvPr id="6" name="Inhaltsplatzhalter 5"/>
          <p:cNvSpPr>
            <a:spLocks noGrp="1"/>
          </p:cNvSpPr>
          <p:nvPr>
            <p:ph sz="half" idx="2"/>
          </p:nvPr>
        </p:nvSpPr>
        <p:spPr>
          <a:xfrm>
            <a:off x="5004048" y="1556792"/>
            <a:ext cx="4038600" cy="4525963"/>
          </a:xfrm>
        </p:spPr>
        <p:txBody>
          <a:bodyPr>
            <a:normAutofit fontScale="85000" lnSpcReduction="20000"/>
          </a:bodyPr>
          <a:lstStyle/>
          <a:p>
            <a:pPr marL="0" indent="0">
              <a:buNone/>
            </a:pPr>
            <a:r>
              <a:rPr lang="de-DE" dirty="0"/>
              <a:t>Dein Disponent teilt Dir mit, dass Du noch eine zusätzliche Ladestelle anfahren musst</a:t>
            </a:r>
            <a:r>
              <a:rPr lang="de-DE" dirty="0">
                <a:solidFill>
                  <a:srgbClr val="FF0000"/>
                </a:solidFill>
              </a:rPr>
              <a:t> </a:t>
            </a:r>
            <a:r>
              <a:rPr lang="de-DE" dirty="0"/>
              <a:t>oder</a:t>
            </a:r>
            <a:br>
              <a:rPr lang="de-DE" dirty="0"/>
            </a:br>
            <a:r>
              <a:rPr lang="de-DE" dirty="0"/>
              <a:t>Deine Frau teilt Dir mit, dass Dein Kind krank ist oder Du flirtest mit Deiner Freundin.</a:t>
            </a:r>
            <a:br>
              <a:rPr lang="de-DE" dirty="0"/>
            </a:br>
            <a:r>
              <a:rPr lang="de-DE" dirty="0"/>
              <a:t>Du willst mir erzählen, dass Du aufmerksam den Verkehr vor Dir beobachtest?</a:t>
            </a:r>
            <a:br>
              <a:rPr lang="de-DE" dirty="0"/>
            </a:br>
            <a:r>
              <a:rPr lang="de-DE" dirty="0"/>
              <a:t>Gewöhn` Dir an, zurückzurufen, wenn Du stehst und sicher bist, dann bist Du </a:t>
            </a:r>
          </a:p>
          <a:p>
            <a:pPr marL="0" indent="0">
              <a:buNone/>
            </a:pPr>
            <a:r>
              <a:rPr lang="de-DE" b="1" i="1" dirty="0"/>
              <a:t>Max Achtziger</a:t>
            </a:r>
            <a:r>
              <a:rPr lang="de-DE" dirty="0"/>
              <a:t>.</a:t>
            </a:r>
          </a:p>
        </p:txBody>
      </p:sp>
      <p:pic>
        <p:nvPicPr>
          <p:cNvPr id="3074" name="Picture 2" descr="P:\VD\FUEGR\FUEGR.PPMAZ\Schäfer\Hellwachmit80kmh\Pressekonferenz\Facebook\Regel 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618856" cy="35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7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116632"/>
            <a:ext cx="8229600" cy="1143000"/>
          </a:xfrm>
        </p:spPr>
        <p:txBody>
          <a:bodyPr>
            <a:normAutofit/>
          </a:bodyPr>
          <a:lstStyle/>
          <a:p>
            <a:r>
              <a:rPr lang="de-DE" sz="3200" dirty="0"/>
              <a:t>Eine Frage der Berufskraftfahrer Ethik:</a:t>
            </a:r>
            <a:br>
              <a:rPr lang="de-DE" sz="3200" dirty="0"/>
            </a:br>
            <a:r>
              <a:rPr lang="de-DE" sz="3200" dirty="0"/>
              <a:t>Max Achtzig Regel Nr. 3</a:t>
            </a:r>
          </a:p>
        </p:txBody>
      </p:sp>
      <p:sp>
        <p:nvSpPr>
          <p:cNvPr id="6" name="Inhaltsplatzhalter 5"/>
          <p:cNvSpPr>
            <a:spLocks noGrp="1"/>
          </p:cNvSpPr>
          <p:nvPr>
            <p:ph sz="half" idx="2"/>
          </p:nvPr>
        </p:nvSpPr>
        <p:spPr>
          <a:xfrm>
            <a:off x="4679504" y="1196752"/>
            <a:ext cx="4464496" cy="5328592"/>
          </a:xfrm>
        </p:spPr>
        <p:txBody>
          <a:bodyPr>
            <a:noAutofit/>
          </a:bodyPr>
          <a:lstStyle/>
          <a:p>
            <a:pPr marL="0" indent="0">
              <a:buNone/>
            </a:pPr>
            <a:r>
              <a:rPr lang="de-DE" sz="2400" dirty="0"/>
              <a:t>"Smartphones machen abhängig, unglücklich und unproduktiv", so eine Studie der UNI Bonn. </a:t>
            </a:r>
            <a:br>
              <a:rPr lang="de-DE" sz="2400" dirty="0"/>
            </a:br>
            <a:r>
              <a:rPr lang="de-DE" sz="2400" u="sng" dirty="0">
                <a:hlinkClick r:id="rId2"/>
              </a:rPr>
              <a:t>https://www.uni-bonn.de/neues/195-2015</a:t>
            </a:r>
            <a:br>
              <a:rPr lang="de-DE" sz="2400" dirty="0"/>
            </a:br>
            <a:r>
              <a:rPr lang="de-DE" sz="2400" dirty="0"/>
              <a:t>Im Schnitt surft jeder Erwachsene 2,5 Stunden in sozialen Netzwerken. Er schaltet 55 Mal das Smartphone ein, egal wo er ist und was er tut. Bei der aktiven Verkehrsteilnahme muss die Nutzung eine gesellschaftliche Ächtung erfahren. Hör auf </a:t>
            </a:r>
          </a:p>
          <a:p>
            <a:pPr marL="0" indent="0">
              <a:buNone/>
            </a:pPr>
            <a:r>
              <a:rPr lang="de-DE" sz="2400" dirty="0"/>
              <a:t>	</a:t>
            </a:r>
            <a:r>
              <a:rPr lang="de-DE" sz="2400" b="1" i="1" dirty="0"/>
              <a:t>Max Achtzig!</a:t>
            </a:r>
          </a:p>
        </p:txBody>
      </p:sp>
      <p:pic>
        <p:nvPicPr>
          <p:cNvPr id="4098" name="Picture 2" descr="P:\VD\FUEGR\FUEGR.PPMAZ\Schäfer\Hellwachmit80kmh\Pressekonferenz\Facebook\Regel 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4414327" cy="338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Ein Muss in jedem Fahrer-Handbuch :</a:t>
            </a:r>
            <a:br>
              <a:rPr lang="de-DE" sz="3200" dirty="0"/>
            </a:br>
            <a:r>
              <a:rPr lang="de-DE" sz="3200" dirty="0"/>
              <a:t>Max Achtzig Regel Nr. 4</a:t>
            </a:r>
          </a:p>
        </p:txBody>
      </p:sp>
      <p:sp>
        <p:nvSpPr>
          <p:cNvPr id="6" name="Inhaltsplatzhalter 5"/>
          <p:cNvSpPr>
            <a:spLocks noGrp="1"/>
          </p:cNvSpPr>
          <p:nvPr>
            <p:ph sz="half" idx="2"/>
          </p:nvPr>
        </p:nvSpPr>
        <p:spPr>
          <a:xfrm>
            <a:off x="4967536" y="1600622"/>
            <a:ext cx="4176464" cy="5256584"/>
          </a:xfrm>
        </p:spPr>
        <p:txBody>
          <a:bodyPr>
            <a:normAutofit fontScale="85000" lnSpcReduction="20000"/>
          </a:bodyPr>
          <a:lstStyle/>
          <a:p>
            <a:pPr marL="0" indent="0">
              <a:buNone/>
            </a:pPr>
            <a:r>
              <a:rPr lang="de-DE" sz="3100" dirty="0"/>
              <a:t>Du traust dir als erfahrener Fahrer ein Multitasking am Steuer zu?</a:t>
            </a:r>
            <a:br>
              <a:rPr lang="de-DE" sz="3100" dirty="0"/>
            </a:br>
            <a:endParaRPr lang="de-DE" sz="1100" dirty="0"/>
          </a:p>
          <a:p>
            <a:pPr marL="0" indent="0">
              <a:buNone/>
            </a:pPr>
            <a:r>
              <a:rPr lang="de-DE" sz="3100" dirty="0"/>
              <a:t>DVR*: Multitasking ist ein Mythos. Es gibt eine Studie aus den USA. Dabei wurden 3500 Fahrer beobachtet, die zusammen 35 Millionen Meilen gefahren sind. Die Fahrer waren in 905 Unfälle verwickelt. Bei 68 Prozent dieser Unfälle gab es beobachtbare Ablenkungsfaktoren.</a:t>
            </a:r>
            <a:br>
              <a:rPr lang="de-DE" dirty="0"/>
            </a:br>
            <a:endParaRPr lang="de-DE" dirty="0"/>
          </a:p>
          <a:p>
            <a:pPr marL="0" indent="0">
              <a:buNone/>
            </a:pPr>
            <a:r>
              <a:rPr lang="de-DE" sz="1800" dirty="0"/>
              <a:t>                            *Deutscher Verkehrssicherheitsrat</a:t>
            </a:r>
          </a:p>
        </p:txBody>
      </p:sp>
      <p:pic>
        <p:nvPicPr>
          <p:cNvPr id="5122" name="Picture 2" descr="P:\VD\FUEGR\FUEGR.PPMAZ\Schäfer\Hellwachmit80kmh\Pressekonferenz\Facebook\Regel 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4680520" cy="357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3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Ein Muss in jedem Fahrer-Handbuch :</a:t>
            </a:r>
            <a:br>
              <a:rPr lang="de-DE" sz="3200" dirty="0"/>
            </a:br>
            <a:r>
              <a:rPr lang="de-DE" sz="3200" dirty="0"/>
              <a:t>Max Achtzig Regel Nr. 5</a:t>
            </a:r>
          </a:p>
        </p:txBody>
      </p:sp>
      <p:sp>
        <p:nvSpPr>
          <p:cNvPr id="6" name="Inhaltsplatzhalter 5"/>
          <p:cNvSpPr>
            <a:spLocks noGrp="1"/>
          </p:cNvSpPr>
          <p:nvPr>
            <p:ph sz="half" idx="2"/>
          </p:nvPr>
        </p:nvSpPr>
        <p:spPr>
          <a:xfrm>
            <a:off x="5113362" y="1700808"/>
            <a:ext cx="4038600" cy="4525963"/>
          </a:xfrm>
        </p:spPr>
        <p:txBody>
          <a:bodyPr>
            <a:normAutofit fontScale="85000" lnSpcReduction="20000"/>
          </a:bodyPr>
          <a:lstStyle/>
          <a:p>
            <a:pPr marL="0" indent="0">
              <a:buNone/>
            </a:pPr>
            <a:r>
              <a:rPr lang="de-DE" dirty="0"/>
              <a:t>"Den Weg fahr ich im Schlaf!" Kennst Du?</a:t>
            </a:r>
            <a:br>
              <a:rPr lang="de-DE" dirty="0"/>
            </a:br>
            <a:r>
              <a:rPr lang="de-DE" dirty="0"/>
              <a:t>Wir bilden uns ein, in der Routine, bei ständig wiederkehrenden Tätigkeiten, fähig zu sein, noch zusätzlich Anderes zu beherrschen. Dieser Irrglaube ist besonders beim Fahren fatal. Kommt es zu einer Konfliktsituation ist die Wahrscheinlichkeit eines Unfalls besonders hoch.</a:t>
            </a:r>
            <a:br>
              <a:rPr lang="de-DE" dirty="0"/>
            </a:br>
            <a:r>
              <a:rPr lang="de-DE" dirty="0"/>
              <a:t>Sei </a:t>
            </a:r>
            <a:r>
              <a:rPr lang="de-DE" b="1" i="1" dirty="0"/>
              <a:t>Max Achtziger </a:t>
            </a:r>
            <a:r>
              <a:rPr lang="de-DE" dirty="0"/>
              <a:t>- fahr regeltreu und aufmerksam.</a:t>
            </a:r>
          </a:p>
        </p:txBody>
      </p:sp>
      <p:pic>
        <p:nvPicPr>
          <p:cNvPr id="6146" name="Picture 2" descr="P:\VD\FUEGR\FUEGR.PPMAZ\Schäfer\Hellwachmit80kmh\Pressekonferenz\Facebook\Regel 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484458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2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Ein Muss in jedem Fahrer-Handbuch :</a:t>
            </a:r>
            <a:br>
              <a:rPr lang="de-DE" sz="3200" dirty="0"/>
            </a:br>
            <a:r>
              <a:rPr lang="de-DE" sz="3200" dirty="0"/>
              <a:t>Max Achtzig Regel Nr. 6</a:t>
            </a:r>
          </a:p>
        </p:txBody>
      </p:sp>
      <p:sp>
        <p:nvSpPr>
          <p:cNvPr id="6" name="Inhaltsplatzhalter 5"/>
          <p:cNvSpPr>
            <a:spLocks noGrp="1"/>
          </p:cNvSpPr>
          <p:nvPr>
            <p:ph sz="half" idx="2"/>
          </p:nvPr>
        </p:nvSpPr>
        <p:spPr>
          <a:xfrm>
            <a:off x="4679504" y="1772816"/>
            <a:ext cx="4464496" cy="4320480"/>
          </a:xfrm>
        </p:spPr>
        <p:txBody>
          <a:bodyPr>
            <a:noAutofit/>
          </a:bodyPr>
          <a:lstStyle/>
          <a:p>
            <a:pPr marL="0" indent="0">
              <a:buNone/>
            </a:pPr>
            <a:r>
              <a:rPr lang="de-DE" sz="2400" dirty="0"/>
              <a:t>Die Kaffeemaschine auf dem Armaturenbrett zischt und blubbert einladend. Jetzt ein Kaffee. Du gießt dir ein, stellst die Kanne zurück und die Tasse kippt. Der frisch gebrühte Sud ergießt sich über deine Oberschenkel in deinen Schritt. Autsch!!!</a:t>
            </a:r>
            <a:br>
              <a:rPr lang="de-DE" sz="2400" dirty="0"/>
            </a:br>
            <a:r>
              <a:rPr lang="de-DE" sz="2400" dirty="0"/>
              <a:t>Kannst du jetzt noch deinen 40-Tonner beherrschen?</a:t>
            </a:r>
            <a:br>
              <a:rPr lang="de-DE" sz="2400" dirty="0"/>
            </a:br>
            <a:r>
              <a:rPr lang="de-DE" sz="2400" b="1" i="1" dirty="0"/>
              <a:t>Max Achtzig </a:t>
            </a:r>
            <a:r>
              <a:rPr lang="de-DE" sz="2400" dirty="0"/>
              <a:t>sagt, lass es.</a:t>
            </a:r>
          </a:p>
        </p:txBody>
      </p:sp>
      <p:pic>
        <p:nvPicPr>
          <p:cNvPr id="7170" name="Picture 2" descr="P:\VD\FUEGR\FUEGR.PPMAZ\Schäfer\Hellwachmit80kmh\Pressekonferenz\Facebook\Regel 6.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4320480" cy="331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3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188640"/>
            <a:ext cx="8229600" cy="1143000"/>
          </a:xfrm>
        </p:spPr>
        <p:txBody>
          <a:bodyPr>
            <a:normAutofit/>
          </a:bodyPr>
          <a:lstStyle/>
          <a:p>
            <a:r>
              <a:rPr lang="de-DE" sz="3200" dirty="0"/>
              <a:t>Ein Muss in jedem Fahrer-Handbuch :</a:t>
            </a:r>
            <a:br>
              <a:rPr lang="de-DE" sz="3200" dirty="0"/>
            </a:br>
            <a:r>
              <a:rPr lang="de-DE" sz="3200" dirty="0"/>
              <a:t>Max Achtzig Regel Nr. 7</a:t>
            </a:r>
          </a:p>
        </p:txBody>
      </p:sp>
      <p:pic>
        <p:nvPicPr>
          <p:cNvPr id="8194" name="Picture 2" descr="P:\VD\FUEGR\FUEGR.PPMAZ\Schäfer\Hellwachmit80kmh\Pressekonferenz\Facebook\Regel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615088" cy="2519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07504" y="3899480"/>
            <a:ext cx="8887433" cy="3139321"/>
          </a:xfrm>
          <a:prstGeom prst="rect">
            <a:avLst/>
          </a:prstGeom>
          <a:noFill/>
        </p:spPr>
        <p:txBody>
          <a:bodyPr wrap="none" rtlCol="0">
            <a:spAutoFit/>
          </a:bodyPr>
          <a:lstStyle/>
          <a:p>
            <a:r>
              <a:rPr lang="de-DE" sz="2000" dirty="0"/>
              <a:t>Man geht davon aus, dass ca. 2% der in Europa zurückgelegten Kilometer im </a:t>
            </a:r>
          </a:p>
          <a:p>
            <a:r>
              <a:rPr lang="de-DE" sz="2000" dirty="0"/>
              <a:t>gewerblichen Güterverkehr alkoholisiert gefahren werden. Bei ca. 25 % der Unfälle </a:t>
            </a:r>
          </a:p>
          <a:p>
            <a:r>
              <a:rPr lang="de-DE" sz="2000" dirty="0"/>
              <a:t>mit Todesfolge war Alkohol ursächlich. Medikamente können ebenso die </a:t>
            </a:r>
          </a:p>
          <a:p>
            <a:r>
              <a:rPr lang="de-DE" sz="2000" dirty="0"/>
              <a:t>Fahrtüchtigkeit mindern.</a:t>
            </a:r>
          </a:p>
          <a:p>
            <a:endParaRPr lang="de-DE" sz="2000" dirty="0"/>
          </a:p>
          <a:p>
            <a:r>
              <a:rPr lang="de-DE" sz="2000" dirty="0"/>
              <a:t>Deshalb sagt </a:t>
            </a:r>
            <a:r>
              <a:rPr lang="de-DE" sz="2000" b="1" i="1" dirty="0"/>
              <a:t>Max</a:t>
            </a:r>
            <a:r>
              <a:rPr lang="de-DE" sz="2000" dirty="0"/>
              <a:t>:  „Hände weg von Alkohol und Medikamenten vor und während </a:t>
            </a:r>
          </a:p>
          <a:p>
            <a:r>
              <a:rPr lang="de-DE" sz="2000" dirty="0"/>
              <a:t>		     der Fahrt“ !</a:t>
            </a:r>
          </a:p>
          <a:p>
            <a:r>
              <a:rPr lang="de-DE" sz="2000" dirty="0"/>
              <a:t>		     Medikamente nur einnehmen, wenn vom Arzt oder Apotheker </a:t>
            </a:r>
          </a:p>
          <a:p>
            <a:r>
              <a:rPr lang="de-DE" sz="2000" dirty="0"/>
              <a:t>		     eine Freigabe erteilt wurde.</a:t>
            </a:r>
          </a:p>
          <a:p>
            <a:endParaRPr lang="de-DE" dirty="0"/>
          </a:p>
        </p:txBody>
      </p:sp>
    </p:spTree>
    <p:extLst>
      <p:ext uri="{BB962C8B-B14F-4D97-AF65-F5344CB8AC3E}">
        <p14:creationId xmlns:p14="http://schemas.microsoft.com/office/powerpoint/2010/main" val="200658951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Bildschirmpräsentation (4:3)</PresentationFormat>
  <Paragraphs>71</Paragraphs>
  <Slides>13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Larissa</vt:lpstr>
      <vt:lpstr>PowerPoint-Präsentation</vt:lpstr>
      <vt:lpstr>PowerPoint-Präsentation</vt:lpstr>
      <vt:lpstr>Ein Muss in jedem Fahrer-Handbuch: Max Achtzig Regel Nr. 1</vt:lpstr>
      <vt:lpstr>Ein Muss in jedem Fahrer-Handbuch : Max Achtzig Regel Nr. 2</vt:lpstr>
      <vt:lpstr>Eine Frage der Berufskraftfahrer Ethik: Max Achtzig Regel Nr. 3</vt:lpstr>
      <vt:lpstr>Ein Muss in jedem Fahrer-Handbuch : Max Achtzig Regel Nr. 4</vt:lpstr>
      <vt:lpstr>Ein Muss in jedem Fahrer-Handbuch : Max Achtzig Regel Nr. 5</vt:lpstr>
      <vt:lpstr>Ein Muss in jedem Fahrer-Handbuch : Max Achtzig Regel Nr. 6</vt:lpstr>
      <vt:lpstr>Ein Muss in jedem Fahrer-Handbuch : Max Achtzig Regel Nr. 7</vt:lpstr>
      <vt:lpstr>Ein Muss in jedem Fahrer-Handbuch : Max Achtzig Regel Nr. 8</vt:lpstr>
      <vt:lpstr>Ein Muss in jedem Fahrer-Handbuch: Max Achtzig Regel Nr. 9</vt:lpstr>
      <vt:lpstr>Eine Frage der Berufskraftfahrer-Ehre: Max Achtzig Regel Nr. 10</vt:lpstr>
      <vt:lpstr>PowerPoint-Präsentation</vt:lpstr>
    </vt:vector>
  </TitlesOfParts>
  <Company>Polizei Baden-Württemberg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Schäfer, Dieter</dc:creator>
  <cp:lastModifiedBy>Schäfer</cp:lastModifiedBy>
  <cp:revision>35</cp:revision>
  <dcterms:created xsi:type="dcterms:W3CDTF">2019-03-05T11:18:10Z</dcterms:created>
  <dcterms:modified xsi:type="dcterms:W3CDTF">2019-05-24T09:03:25Z</dcterms:modified>
</cp:coreProperties>
</file>